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2" r:id="rId2"/>
    <p:sldId id="257" r:id="rId3"/>
    <p:sldId id="261" r:id="rId4"/>
    <p:sldId id="264" r:id="rId5"/>
    <p:sldId id="258" r:id="rId6"/>
    <p:sldId id="265" r:id="rId7"/>
    <p:sldId id="259" r:id="rId8"/>
    <p:sldId id="266" r:id="rId9"/>
    <p:sldId id="260" r:id="rId10"/>
    <p:sldId id="263" r:id="rId1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43AB"/>
    <a:srgbClr val="A64430"/>
    <a:srgbClr val="DB6E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248" autoAdjust="0"/>
  </p:normalViewPr>
  <p:slideViewPr>
    <p:cSldViewPr>
      <p:cViewPr varScale="1">
        <p:scale>
          <a:sx n="73" d="100"/>
          <a:sy n="73" d="100"/>
        </p:scale>
        <p:origin x="129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999D7F-6D2F-4111-86BF-83E8EAF90848}" type="datetimeFigureOut">
              <a:rPr lang="pl-PL" smtClean="0"/>
              <a:pPr/>
              <a:t>03.12.2018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60AA21-4042-458E-AD06-4338D5D281E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0AA21-4042-458E-AD06-4338D5D281E6}" type="slidenum">
              <a:rPr lang="pl-PL" smtClean="0"/>
              <a:pPr/>
              <a:t>2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0AA21-4042-458E-AD06-4338D5D281E6}" type="slidenum">
              <a:rPr lang="pl-PL" smtClean="0"/>
              <a:pPr/>
              <a:t>7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53C07-3E3B-4EEB-9422-D36A0D2D5E93}" type="datetimeFigureOut">
              <a:rPr lang="pl-PL" smtClean="0"/>
              <a:pPr/>
              <a:t>03.12.2018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C5B61-5B0D-4BF3-8EB6-746A265E20B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53C07-3E3B-4EEB-9422-D36A0D2D5E93}" type="datetimeFigureOut">
              <a:rPr lang="pl-PL" smtClean="0"/>
              <a:pPr/>
              <a:t>03.12.2018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C5B61-5B0D-4BF3-8EB6-746A265E20B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53C07-3E3B-4EEB-9422-D36A0D2D5E93}" type="datetimeFigureOut">
              <a:rPr lang="pl-PL" smtClean="0"/>
              <a:pPr/>
              <a:t>03.12.2018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C5B61-5B0D-4BF3-8EB6-746A265E20B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53C07-3E3B-4EEB-9422-D36A0D2D5E93}" type="datetimeFigureOut">
              <a:rPr lang="pl-PL" smtClean="0"/>
              <a:pPr/>
              <a:t>03.12.2018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C5B61-5B0D-4BF3-8EB6-746A265E20B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53C07-3E3B-4EEB-9422-D36A0D2D5E93}" type="datetimeFigureOut">
              <a:rPr lang="pl-PL" smtClean="0"/>
              <a:pPr/>
              <a:t>03.12.2018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C5B61-5B0D-4BF3-8EB6-746A265E20B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53C07-3E3B-4EEB-9422-D36A0D2D5E93}" type="datetimeFigureOut">
              <a:rPr lang="pl-PL" smtClean="0"/>
              <a:pPr/>
              <a:t>03.12.2018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C5B61-5B0D-4BF3-8EB6-746A265E20B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53C07-3E3B-4EEB-9422-D36A0D2D5E93}" type="datetimeFigureOut">
              <a:rPr lang="pl-PL" smtClean="0"/>
              <a:pPr/>
              <a:t>03.12.2018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C5B61-5B0D-4BF3-8EB6-746A265E20B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53C07-3E3B-4EEB-9422-D36A0D2D5E93}" type="datetimeFigureOut">
              <a:rPr lang="pl-PL" smtClean="0"/>
              <a:pPr/>
              <a:t>03.12.2018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C5B61-5B0D-4BF3-8EB6-746A265E20B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53C07-3E3B-4EEB-9422-D36A0D2D5E93}" type="datetimeFigureOut">
              <a:rPr lang="pl-PL" smtClean="0"/>
              <a:pPr/>
              <a:t>03.12.2018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C5B61-5B0D-4BF3-8EB6-746A265E20B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53C07-3E3B-4EEB-9422-D36A0D2D5E93}" type="datetimeFigureOut">
              <a:rPr lang="pl-PL" smtClean="0"/>
              <a:pPr/>
              <a:t>03.12.2018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C5B61-5B0D-4BF3-8EB6-746A265E20B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53C07-3E3B-4EEB-9422-D36A0D2D5E93}" type="datetimeFigureOut">
              <a:rPr lang="pl-PL" smtClean="0"/>
              <a:pPr/>
              <a:t>03.12.2018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C5B61-5B0D-4BF3-8EB6-746A265E20B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>
                <a:alpha val="97000"/>
              </a:srgbClr>
            </a:gs>
            <a:gs pos="50000">
              <a:srgbClr val="9CB86E">
                <a:alpha val="84000"/>
              </a:srgbClr>
            </a:gs>
            <a:gs pos="100000">
              <a:schemeClr val="accent3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53C07-3E3B-4EEB-9422-D36A0D2D5E93}" type="datetimeFigureOut">
              <a:rPr lang="pl-PL" smtClean="0"/>
              <a:pPr/>
              <a:t>03.12.2018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C5B61-5B0D-4BF3-8EB6-746A265E20BB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tumblr_pbz8l4x65E1qljj29o1_50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692696"/>
            <a:ext cx="5640627" cy="31136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az 3" descr="_Francia campeón del Mundial de Rusia 2018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4005064"/>
            <a:ext cx="3816424" cy="21467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ole tekstowe 4"/>
          <p:cNvSpPr txBox="1"/>
          <p:nvPr/>
        </p:nvSpPr>
        <p:spPr>
          <a:xfrm>
            <a:off x="395536" y="4509121"/>
            <a:ext cx="446449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latin typeface="Broadway" pitchFamily="82" charset="0"/>
              </a:rPr>
              <a:t>Coupe du monde de football de 2018</a:t>
            </a:r>
            <a:endParaRPr lang="pl-PL" sz="3200" b="1" dirty="0" smtClean="0">
              <a:latin typeface="Broadway" pitchFamily="82" charset="0"/>
            </a:endParaRPr>
          </a:p>
          <a:p>
            <a:endParaRPr lang="pl-PL" sz="5400" dirty="0">
              <a:latin typeface="Broadway" pitchFamily="82" charset="0"/>
            </a:endParaRPr>
          </a:p>
        </p:txBody>
      </p:sp>
      <p:pic>
        <p:nvPicPr>
          <p:cNvPr id="8" name="Obraz 7" descr="golden_corner_ornament_1_by_lyotta-d621i7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263680" y="0"/>
            <a:ext cx="2880320" cy="2880320"/>
          </a:xfrm>
          <a:prstGeom prst="rect">
            <a:avLst/>
          </a:prstGeom>
        </p:spPr>
      </p:pic>
      <p:pic>
        <p:nvPicPr>
          <p:cNvPr id="9" name="Obraz 8" descr="golden_corner_ornament_1_by_lyotta-d621i7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0" y="3977680"/>
            <a:ext cx="2880320" cy="2880320"/>
          </a:xfrm>
          <a:prstGeom prst="rect">
            <a:avLst/>
          </a:prstGeom>
        </p:spPr>
      </p:pic>
      <p:pic>
        <p:nvPicPr>
          <p:cNvPr id="11" name="Obraz 10" descr="golden_corner_ornament_1_by_lyotta-d621i7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6263680" y="3977680"/>
            <a:ext cx="2880320" cy="2880320"/>
          </a:xfrm>
          <a:prstGeom prst="rect">
            <a:avLst/>
          </a:prstGeom>
        </p:spPr>
      </p:pic>
      <p:pic>
        <p:nvPicPr>
          <p:cNvPr id="12" name="Obraz 11" descr="golden_corner_ornament_1_by_lyotta-d621i7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2880320" cy="28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43608" y="1772816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l-PL" dirty="0" smtClean="0"/>
              <a:t> </a:t>
            </a:r>
            <a:r>
              <a:rPr lang="fr-FR" dirty="0" smtClean="0"/>
              <a:t>du matériel pour écrire (en général une carte d'arbitrage et un stylo)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1043608" y="2204864"/>
            <a:ext cx="4710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dirty="0" smtClean="0"/>
              <a:t>une montre ou un chronomètre (voire deux)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1075316" y="2564904"/>
            <a:ext cx="8068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dirty="0" smtClean="0"/>
              <a:t>L</a:t>
            </a:r>
            <a:r>
              <a:rPr lang="pl-PL" dirty="0" smtClean="0"/>
              <a:t>’</a:t>
            </a:r>
            <a:r>
              <a:rPr lang="fr-FR" dirty="0" smtClean="0"/>
              <a:t> arbitre </a:t>
            </a:r>
            <a:r>
              <a:rPr lang="pl-PL" dirty="0" smtClean="0"/>
              <a:t>a</a:t>
            </a:r>
            <a:r>
              <a:rPr lang="fr-FR" dirty="0" smtClean="0"/>
              <a:t> la possibilité de porter des oreillettes pour communiquer </a:t>
            </a:r>
            <a:endParaRPr lang="pl-PL" dirty="0" smtClean="0"/>
          </a:p>
          <a:p>
            <a:r>
              <a:rPr lang="fr-FR" dirty="0" smtClean="0"/>
              <a:t>avec leurs assistants et d'être équipés d'appareils pour mesurer leurs performances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043608" y="3501008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dirty="0" smtClean="0"/>
              <a:t>Quant aux arbitres assistants (supplémentaires ou arbitres de surface ),</a:t>
            </a:r>
          </a:p>
          <a:p>
            <a:r>
              <a:rPr lang="fr-FR" dirty="0" smtClean="0"/>
              <a:t> ils sont équipés d’un drapeau de touche qui leur permet de signaler à l’arbitre toute faute ou hors-jeu. 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1043608" y="4797152"/>
            <a:ext cx="7675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On parle du déclin du supporterisme festive et carnavalesque à cause de l’usage</a:t>
            </a:r>
          </a:p>
          <a:p>
            <a:r>
              <a:rPr lang="fr-FR" dirty="0" smtClean="0">
                <a:solidFill>
                  <a:srgbClr val="FF0000"/>
                </a:solidFill>
              </a:rPr>
              <a:t>accru de la vidéosurveillance. Qu’est-ce que tu en penses?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2699792" y="5733256"/>
            <a:ext cx="3227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« </a:t>
            </a:r>
            <a:r>
              <a:rPr lang="fr-FR" b="1" dirty="0" smtClean="0"/>
              <a:t>l'arbitre a sorti une biscotte » 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2699792" y="6021288"/>
            <a:ext cx="4009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« l'homme en noir a avalé son sifflet ! » </a:t>
            </a:r>
            <a:endParaRPr lang="pl-PL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3887276" y="322784"/>
            <a:ext cx="1866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/>
              <a:t> </a:t>
            </a:r>
            <a:r>
              <a:rPr lang="fr-FR" sz="2800" b="1" dirty="0" smtClean="0">
                <a:latin typeface="Broadway" panose="04040905080B02020502" pitchFamily="82" charset="0"/>
              </a:rPr>
              <a:t>l'arbitre</a:t>
            </a:r>
            <a:endParaRPr lang="pl-PL" sz="2800" dirty="0">
              <a:solidFill>
                <a:srgbClr val="FF0000"/>
              </a:solidFill>
              <a:latin typeface="Broadway" panose="04040905080B02020502" pitchFamily="82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1259632" y="1124744"/>
            <a:ext cx="3477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Lors d’un match il a encore sur soi: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utbolsport.pl/gfx-base/s_1/gfx/products/big/2_CW46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556792"/>
            <a:ext cx="3456384" cy="3456384"/>
          </a:xfrm>
          <a:prstGeom prst="rect">
            <a:avLst/>
          </a:prstGeom>
          <a:noFill/>
        </p:spPr>
      </p:pic>
      <p:sp>
        <p:nvSpPr>
          <p:cNvPr id="6" name="Objaśnienie liniowe 1 5"/>
          <p:cNvSpPr/>
          <p:nvPr/>
        </p:nvSpPr>
        <p:spPr>
          <a:xfrm>
            <a:off x="5724128" y="188640"/>
            <a:ext cx="2520280" cy="792088"/>
          </a:xfrm>
          <a:prstGeom prst="borderCallout1">
            <a:avLst>
              <a:gd name="adj1" fmla="val -72"/>
              <a:gd name="adj2" fmla="val 343"/>
              <a:gd name="adj3" fmla="val 179004"/>
              <a:gd name="adj4" fmla="val -21197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dévier le ballon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7" name="Objaśnienie liniowe 1 6"/>
          <p:cNvSpPr/>
          <p:nvPr/>
        </p:nvSpPr>
        <p:spPr>
          <a:xfrm>
            <a:off x="6732240" y="1268760"/>
            <a:ext cx="2160240" cy="864096"/>
          </a:xfrm>
          <a:prstGeom prst="borderCallout1">
            <a:avLst>
              <a:gd name="adj1" fmla="val 347"/>
              <a:gd name="adj2" fmla="val 1329"/>
              <a:gd name="adj3" fmla="val 88345"/>
              <a:gd name="adj4" fmla="val -40173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frapper le ballon avec le pied/ toucher le ballon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8" name="Objaśnienie liniowe 1 7"/>
          <p:cNvSpPr/>
          <p:nvPr/>
        </p:nvSpPr>
        <p:spPr>
          <a:xfrm>
            <a:off x="1907704" y="116632"/>
            <a:ext cx="2520280" cy="1008112"/>
          </a:xfrm>
          <a:prstGeom prst="borderCallout1">
            <a:avLst>
              <a:gd name="adj1" fmla="val -421"/>
              <a:gd name="adj2" fmla="val 99329"/>
              <a:gd name="adj3" fmla="val 136709"/>
              <a:gd name="adj4" fmla="val 10679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contrôler le ballon/ dribbler/ tacler </a:t>
            </a:r>
            <a:r>
              <a:rPr lang="fr-FR" dirty="0" smtClean="0"/>
              <a:t> </a:t>
            </a:r>
            <a:endParaRPr lang="pl-PL" dirty="0">
              <a:solidFill>
                <a:sysClr val="windowText" lastClr="000000"/>
              </a:solidFill>
            </a:endParaRPr>
          </a:p>
        </p:txBody>
      </p:sp>
      <p:sp>
        <p:nvSpPr>
          <p:cNvPr id="9" name="Objaśnienie liniowe 1 8"/>
          <p:cNvSpPr/>
          <p:nvPr/>
        </p:nvSpPr>
        <p:spPr>
          <a:xfrm>
            <a:off x="251520" y="1268760"/>
            <a:ext cx="2448272" cy="1224136"/>
          </a:xfrm>
          <a:prstGeom prst="borderCallout1">
            <a:avLst>
              <a:gd name="adj1" fmla="val 2511"/>
              <a:gd name="adj2" fmla="val 100465"/>
              <a:gd name="adj3" fmla="val 56476"/>
              <a:gd name="adj4" fmla="val 127302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centrer le ballon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10" name="Objaśnienie liniowe 1 9"/>
          <p:cNvSpPr/>
          <p:nvPr/>
        </p:nvSpPr>
        <p:spPr>
          <a:xfrm>
            <a:off x="179512" y="2924944"/>
            <a:ext cx="2304256" cy="1152128"/>
          </a:xfrm>
          <a:prstGeom prst="borderCallout1">
            <a:avLst>
              <a:gd name="adj1" fmla="val 634"/>
              <a:gd name="adj2" fmla="val 99501"/>
              <a:gd name="adj3" fmla="val -7413"/>
              <a:gd name="adj4" fmla="val 11738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err="1" smtClean="0">
                <a:solidFill>
                  <a:srgbClr val="FF0000"/>
                </a:solidFill>
              </a:rPr>
              <a:t>envoyer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le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ballon</a:t>
            </a:r>
            <a:r>
              <a:rPr lang="fr-FR" dirty="0" smtClean="0">
                <a:solidFill>
                  <a:srgbClr val="FF0000"/>
                </a:solidFill>
              </a:rPr>
              <a:t>/ faire rouler le ballon/ transmettre le ballon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11" name="Objaśnienie liniowe 1 10"/>
          <p:cNvSpPr/>
          <p:nvPr/>
        </p:nvSpPr>
        <p:spPr>
          <a:xfrm>
            <a:off x="0" y="4437112"/>
            <a:ext cx="2448272" cy="864096"/>
          </a:xfrm>
          <a:prstGeom prst="borderCallout1">
            <a:avLst>
              <a:gd name="adj1" fmla="val 785"/>
              <a:gd name="adj2" fmla="val 99724"/>
              <a:gd name="adj3" fmla="val -38367"/>
              <a:gd name="adj4" fmla="val 119448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err="1" smtClean="0">
                <a:solidFill>
                  <a:srgbClr val="FF0000"/>
                </a:solidFill>
              </a:rPr>
              <a:t>attraper</a:t>
            </a:r>
            <a:r>
              <a:rPr lang="pl-PL" dirty="0" smtClean="0">
                <a:solidFill>
                  <a:srgbClr val="FF0000"/>
                </a:solidFill>
              </a:rPr>
              <a:t>/ </a:t>
            </a:r>
            <a:r>
              <a:rPr lang="pl-PL" dirty="0" err="1" smtClean="0">
                <a:solidFill>
                  <a:srgbClr val="FF0000"/>
                </a:solidFill>
              </a:rPr>
              <a:t>capter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le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ballon</a:t>
            </a:r>
            <a:r>
              <a:rPr lang="fr-FR" dirty="0" smtClean="0">
                <a:solidFill>
                  <a:srgbClr val="FF0000"/>
                </a:solidFill>
              </a:rPr>
              <a:t> ou lâcher le ballon des mains</a:t>
            </a:r>
            <a:r>
              <a:rPr lang="fr-FR" dirty="0" smtClean="0"/>
              <a:t> 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12" name="Objaśnienie liniowe 1 11"/>
          <p:cNvSpPr/>
          <p:nvPr/>
        </p:nvSpPr>
        <p:spPr>
          <a:xfrm>
            <a:off x="1403648" y="5517232"/>
            <a:ext cx="2592288" cy="1080120"/>
          </a:xfrm>
          <a:prstGeom prst="borderCallout1">
            <a:avLst>
              <a:gd name="adj1" fmla="val -228"/>
              <a:gd name="adj2" fmla="val 56685"/>
              <a:gd name="adj3" fmla="val -78612"/>
              <a:gd name="adj4" fmla="val 78447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err="1" smtClean="0">
                <a:solidFill>
                  <a:srgbClr val="FF0000"/>
                </a:solidFill>
              </a:rPr>
              <a:t>lancer</a:t>
            </a:r>
            <a:r>
              <a:rPr lang="pl-PL" dirty="0" smtClean="0">
                <a:solidFill>
                  <a:srgbClr val="FF0000"/>
                </a:solidFill>
              </a:rPr>
              <a:t>/ </a:t>
            </a:r>
            <a:r>
              <a:rPr lang="pl-PL" dirty="0" err="1" smtClean="0">
                <a:solidFill>
                  <a:srgbClr val="FF0000"/>
                </a:solidFill>
              </a:rPr>
              <a:t>pousser</a:t>
            </a:r>
            <a:r>
              <a:rPr lang="pl-PL" dirty="0" smtClean="0">
                <a:solidFill>
                  <a:srgbClr val="FF0000"/>
                </a:solidFill>
              </a:rPr>
              <a:t>  </a:t>
            </a:r>
            <a:r>
              <a:rPr lang="pl-PL" dirty="0" err="1" smtClean="0">
                <a:solidFill>
                  <a:srgbClr val="FF0000"/>
                </a:solidFill>
              </a:rPr>
              <a:t>le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ballon</a:t>
            </a:r>
            <a:r>
              <a:rPr lang="fr-FR" dirty="0" smtClean="0">
                <a:solidFill>
                  <a:srgbClr val="FF0000"/>
                </a:solidFill>
              </a:rPr>
              <a:t>/ jeter le ballon en l’air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13" name="Objaśnienie liniowe 1 12"/>
          <p:cNvSpPr/>
          <p:nvPr/>
        </p:nvSpPr>
        <p:spPr>
          <a:xfrm>
            <a:off x="6767736" y="2636912"/>
            <a:ext cx="2376264" cy="1080120"/>
          </a:xfrm>
          <a:prstGeom prst="borderCallout1">
            <a:avLst>
              <a:gd name="adj1" fmla="val 62920"/>
              <a:gd name="adj2" fmla="val -386"/>
              <a:gd name="adj3" fmla="val 57289"/>
              <a:gd name="adj4" fmla="val -13655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récuperer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le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ballon</a:t>
            </a:r>
            <a:r>
              <a:rPr lang="fr-FR" smtClean="0">
                <a:solidFill>
                  <a:srgbClr val="FF0000"/>
                </a:solidFill>
              </a:rPr>
              <a:t>/ distribuer le ballon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14" name="Objaśnienie liniowe 1 13"/>
          <p:cNvSpPr/>
          <p:nvPr/>
        </p:nvSpPr>
        <p:spPr>
          <a:xfrm>
            <a:off x="6516216" y="4149080"/>
            <a:ext cx="2448272" cy="864096"/>
          </a:xfrm>
          <a:prstGeom prst="borderCallout1">
            <a:avLst>
              <a:gd name="adj1" fmla="val 43288"/>
              <a:gd name="adj2" fmla="val -214"/>
              <a:gd name="adj3" fmla="val 10512"/>
              <a:gd name="adj4" fmla="val -20470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err="1" smtClean="0">
                <a:solidFill>
                  <a:srgbClr val="FF0000"/>
                </a:solidFill>
              </a:rPr>
              <a:t>botter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le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ballon</a:t>
            </a:r>
            <a:r>
              <a:rPr lang="pl-PL" dirty="0" smtClean="0">
                <a:solidFill>
                  <a:srgbClr val="FF0000"/>
                </a:solidFill>
              </a:rPr>
              <a:t> v</a:t>
            </a:r>
            <a:r>
              <a:rPr lang="fr-FR" dirty="0" smtClean="0">
                <a:solidFill>
                  <a:srgbClr val="FF0000"/>
                </a:solidFill>
              </a:rPr>
              <a:t>ers l’avant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15" name="Objaśnienie liniowe 1 14"/>
          <p:cNvSpPr/>
          <p:nvPr/>
        </p:nvSpPr>
        <p:spPr>
          <a:xfrm>
            <a:off x="5076056" y="5445224"/>
            <a:ext cx="2736304" cy="1152128"/>
          </a:xfrm>
          <a:prstGeom prst="borderCallout1">
            <a:avLst>
              <a:gd name="adj1" fmla="val -229"/>
              <a:gd name="adj2" fmla="val 13461"/>
              <a:gd name="adj3" fmla="val -51408"/>
              <a:gd name="adj4" fmla="val 7071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err="1" smtClean="0">
                <a:solidFill>
                  <a:srgbClr val="FF0000"/>
                </a:solidFill>
              </a:rPr>
              <a:t>repousser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le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ballon</a:t>
            </a:r>
            <a:r>
              <a:rPr lang="fr-FR" dirty="0" smtClean="0">
                <a:solidFill>
                  <a:srgbClr val="FF0000"/>
                </a:solidFill>
              </a:rPr>
              <a:t>/sortir le ballon du but</a:t>
            </a:r>
            <a:endParaRPr lang="pl-PL" dirty="0" smtClean="0">
              <a:solidFill>
                <a:srgbClr val="FF0000"/>
              </a:solidFill>
            </a:endParaRPr>
          </a:p>
          <a:p>
            <a:pPr algn="ctr"/>
            <a:endParaRPr lang="pl-PL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 l="1299" t="16883" b="27273"/>
          <a:stretch>
            <a:fillRect/>
          </a:stretch>
        </p:blipFill>
        <p:spPr bwMode="auto">
          <a:xfrm>
            <a:off x="0" y="764704"/>
            <a:ext cx="9144000" cy="5173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Łącznik prosty ze strzałką 6"/>
          <p:cNvCxnSpPr/>
          <p:nvPr/>
        </p:nvCxnSpPr>
        <p:spPr>
          <a:xfrm flipH="1" flipV="1">
            <a:off x="6084168" y="1628800"/>
            <a:ext cx="1872208" cy="45365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Łącznik prosty ze strzałką 10"/>
          <p:cNvCxnSpPr/>
          <p:nvPr/>
        </p:nvCxnSpPr>
        <p:spPr>
          <a:xfrm flipV="1">
            <a:off x="8172400" y="4221088"/>
            <a:ext cx="576064" cy="19442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Łącznik prosty ze strzałką 28"/>
          <p:cNvCxnSpPr/>
          <p:nvPr/>
        </p:nvCxnSpPr>
        <p:spPr>
          <a:xfrm flipV="1">
            <a:off x="4860032" y="5085184"/>
            <a:ext cx="360040" cy="13681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Łącznik prosty ze strzałką 32"/>
          <p:cNvCxnSpPr/>
          <p:nvPr/>
        </p:nvCxnSpPr>
        <p:spPr>
          <a:xfrm flipV="1">
            <a:off x="971600" y="3789040"/>
            <a:ext cx="1296144" cy="244827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Łącznik prosty ze strzałką 34"/>
          <p:cNvCxnSpPr/>
          <p:nvPr/>
        </p:nvCxnSpPr>
        <p:spPr>
          <a:xfrm flipV="1">
            <a:off x="1115616" y="3140968"/>
            <a:ext cx="3528392" cy="3024336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y ze strzałką 5"/>
          <p:cNvCxnSpPr/>
          <p:nvPr/>
        </p:nvCxnSpPr>
        <p:spPr>
          <a:xfrm flipH="1" flipV="1">
            <a:off x="3707904" y="2852936"/>
            <a:ext cx="3960440" cy="338437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Łącznik prosty ze strzałką 39"/>
          <p:cNvCxnSpPr>
            <a:stCxn id="58" idx="2"/>
            <a:endCxn id="58" idx="2"/>
          </p:cNvCxnSpPr>
          <p:nvPr/>
        </p:nvCxnSpPr>
        <p:spPr>
          <a:xfrm>
            <a:off x="1007604" y="557972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Łącznik prosty ze strzałką 48"/>
          <p:cNvCxnSpPr/>
          <p:nvPr/>
        </p:nvCxnSpPr>
        <p:spPr>
          <a:xfrm flipH="1">
            <a:off x="1115616" y="476672"/>
            <a:ext cx="1800200" cy="792088"/>
          </a:xfrm>
          <a:prstGeom prst="straightConnector1">
            <a:avLst/>
          </a:prstGeom>
          <a:ln w="38100">
            <a:solidFill>
              <a:srgbClr val="E543AB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pole tekstowe 54"/>
          <p:cNvSpPr txBox="1"/>
          <p:nvPr/>
        </p:nvSpPr>
        <p:spPr>
          <a:xfrm>
            <a:off x="6732240" y="6093296"/>
            <a:ext cx="2411760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les poteaux </a:t>
            </a:r>
            <a:endParaRPr lang="pl-PL" dirty="0" smtClean="0"/>
          </a:p>
          <a:p>
            <a:r>
              <a:rPr lang="pl-PL" dirty="0" smtClean="0"/>
              <a:t>e</a:t>
            </a:r>
            <a:r>
              <a:rPr lang="fr-FR" dirty="0" smtClean="0"/>
              <a:t>t</a:t>
            </a:r>
            <a:r>
              <a:rPr lang="pl-PL" dirty="0" smtClean="0"/>
              <a:t> </a:t>
            </a:r>
            <a:r>
              <a:rPr lang="fr-FR" dirty="0" smtClean="0"/>
              <a:t>la barre transversale</a:t>
            </a:r>
            <a:endParaRPr lang="pl-PL" dirty="0"/>
          </a:p>
        </p:txBody>
      </p:sp>
      <p:sp>
        <p:nvSpPr>
          <p:cNvPr id="56" name="pole tekstowe 55"/>
          <p:cNvSpPr txBox="1"/>
          <p:nvPr/>
        </p:nvSpPr>
        <p:spPr>
          <a:xfrm>
            <a:off x="3203848" y="6021288"/>
            <a:ext cx="2448272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dirty="0" smtClean="0"/>
              <a:t>La </a:t>
            </a:r>
            <a:r>
              <a:rPr lang="pl-PL" dirty="0" err="1" smtClean="0"/>
              <a:t>surface</a:t>
            </a:r>
            <a:r>
              <a:rPr lang="pl-PL" dirty="0" smtClean="0"/>
              <a:t> de </a:t>
            </a:r>
            <a:r>
              <a:rPr lang="pl-PL" dirty="0" err="1" smtClean="0"/>
              <a:t>réparation</a:t>
            </a:r>
            <a:endParaRPr lang="pl-PL" dirty="0" smtClean="0"/>
          </a:p>
          <a:p>
            <a:r>
              <a:rPr lang="pl-PL" dirty="0" smtClean="0"/>
              <a:t>la </a:t>
            </a:r>
            <a:r>
              <a:rPr lang="pl-PL" dirty="0" err="1" smtClean="0"/>
              <a:t>ligne</a:t>
            </a:r>
            <a:r>
              <a:rPr lang="pl-PL" dirty="0" smtClean="0"/>
              <a:t> de but</a:t>
            </a:r>
            <a:endParaRPr lang="pl-PL" dirty="0"/>
          </a:p>
        </p:txBody>
      </p:sp>
      <p:sp>
        <p:nvSpPr>
          <p:cNvPr id="58" name="pole tekstowe 57"/>
          <p:cNvSpPr txBox="1"/>
          <p:nvPr/>
        </p:nvSpPr>
        <p:spPr>
          <a:xfrm>
            <a:off x="179512" y="188640"/>
            <a:ext cx="1656184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le stade</a:t>
            </a:r>
            <a:endParaRPr lang="pl-PL" dirty="0"/>
          </a:p>
        </p:txBody>
      </p:sp>
      <p:sp>
        <p:nvSpPr>
          <p:cNvPr id="62" name="pole tekstowe 61"/>
          <p:cNvSpPr txBox="1"/>
          <p:nvPr/>
        </p:nvSpPr>
        <p:spPr>
          <a:xfrm>
            <a:off x="2771800" y="188640"/>
            <a:ext cx="1800200" cy="923330"/>
          </a:xfrm>
          <a:prstGeom prst="rect">
            <a:avLst/>
          </a:prstGeom>
          <a:solidFill>
            <a:srgbClr val="E543A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les trubunes/ les gradins/l’arène</a:t>
            </a:r>
          </a:p>
          <a:p>
            <a:r>
              <a:rPr lang="fr-FR" dirty="0" smtClean="0"/>
              <a:t>(les arènes)</a:t>
            </a:r>
            <a:endParaRPr lang="pl-PL" dirty="0"/>
          </a:p>
        </p:txBody>
      </p:sp>
      <p:sp>
        <p:nvSpPr>
          <p:cNvPr id="63" name="pole tekstowe 62"/>
          <p:cNvSpPr txBox="1"/>
          <p:nvPr/>
        </p:nvSpPr>
        <p:spPr>
          <a:xfrm>
            <a:off x="251520" y="6093296"/>
            <a:ext cx="2016224" cy="64633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dirty="0" err="1" smtClean="0">
                <a:solidFill>
                  <a:schemeClr val="tx1"/>
                </a:solidFill>
              </a:rPr>
              <a:t>une</a:t>
            </a:r>
            <a:r>
              <a:rPr lang="pl-PL" dirty="0" smtClean="0">
                <a:solidFill>
                  <a:schemeClr val="tx1"/>
                </a:solidFill>
              </a:rPr>
              <a:t> </a:t>
            </a:r>
            <a:r>
              <a:rPr lang="pl-PL" dirty="0" err="1" smtClean="0">
                <a:solidFill>
                  <a:schemeClr val="tx1"/>
                </a:solidFill>
              </a:rPr>
              <a:t>cage</a:t>
            </a:r>
            <a:r>
              <a:rPr lang="pl-PL" dirty="0" smtClean="0">
                <a:solidFill>
                  <a:schemeClr val="tx1"/>
                </a:solidFill>
              </a:rPr>
              <a:t> </a:t>
            </a:r>
            <a:r>
              <a:rPr lang="pl-PL" dirty="0" err="1" smtClean="0">
                <a:solidFill>
                  <a:schemeClr val="tx1"/>
                </a:solidFill>
              </a:rPr>
              <a:t>munie</a:t>
            </a:r>
            <a:r>
              <a:rPr lang="pl-PL" dirty="0" smtClean="0">
                <a:solidFill>
                  <a:schemeClr val="tx1"/>
                </a:solidFill>
              </a:rPr>
              <a:t> de </a:t>
            </a:r>
            <a:r>
              <a:rPr lang="pl-PL" dirty="0" err="1" smtClean="0">
                <a:solidFill>
                  <a:schemeClr val="tx1"/>
                </a:solidFill>
              </a:rPr>
              <a:t>filets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64" name="pole tekstowe 63"/>
          <p:cNvSpPr txBox="1"/>
          <p:nvPr/>
        </p:nvSpPr>
        <p:spPr>
          <a:xfrm>
            <a:off x="5364088" y="116632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latin typeface="Broadway" pitchFamily="82" charset="0"/>
              </a:rPr>
              <a:t>But de football</a:t>
            </a:r>
            <a:endParaRPr lang="pl-PL" sz="3200" dirty="0">
              <a:latin typeface="Broadway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95537" y="1196752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u="sng" dirty="0" err="1" smtClean="0">
                <a:solidFill>
                  <a:schemeClr val="accent4">
                    <a:lumMod val="75000"/>
                  </a:schemeClr>
                </a:solidFill>
                <a:latin typeface="Broadway" panose="04040905080B02020502" pitchFamily="82" charset="0"/>
              </a:rPr>
              <a:t>Un</a:t>
            </a:r>
            <a:r>
              <a:rPr lang="pl-PL" sz="2400" dirty="0" smtClean="0">
                <a:solidFill>
                  <a:schemeClr val="accent4">
                    <a:lumMod val="75000"/>
                  </a:schemeClr>
                </a:solidFill>
                <a:latin typeface="Broadway" panose="04040905080B02020502" pitchFamily="82" charset="0"/>
              </a:rPr>
              <a:t> but </a:t>
            </a:r>
            <a:r>
              <a:rPr lang="fr-FR" sz="2400" dirty="0" smtClean="0">
                <a:solidFill>
                  <a:schemeClr val="accent4">
                    <a:lumMod val="75000"/>
                  </a:schemeClr>
                </a:solidFill>
                <a:latin typeface="Broadway" panose="04040905080B02020502" pitchFamily="82" charset="0"/>
              </a:rPr>
              <a:t>fantôme </a:t>
            </a:r>
            <a:r>
              <a:rPr lang="fr-FR" sz="2400" dirty="0" smtClean="0">
                <a:latin typeface="Broadway" panose="04040905080B02020502" pitchFamily="82" charset="0"/>
              </a:rPr>
              <a:t>– </a:t>
            </a:r>
            <a:r>
              <a:rPr lang="fr-FR" sz="2400" dirty="0" smtClean="0">
                <a:solidFill>
                  <a:srgbClr val="FF0000"/>
                </a:solidFill>
                <a:latin typeface="Broadway" panose="04040905080B02020502" pitchFamily="82" charset="0"/>
              </a:rPr>
              <a:t>un but accordé ou un but refusé alors qu’il y a des doutes ou une controverse s’il a bien franchi la ligne de but.</a:t>
            </a:r>
            <a:endParaRPr lang="pl-PL" sz="2400" dirty="0">
              <a:solidFill>
                <a:srgbClr val="FF0000"/>
              </a:solidFill>
              <a:latin typeface="Broadway" panose="04040905080B02020502" pitchFamily="82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539552" y="2996952"/>
            <a:ext cx="3379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7030A0"/>
                </a:solidFill>
                <a:latin typeface="Broadway" panose="04040905080B02020502" pitchFamily="82" charset="0"/>
              </a:rPr>
              <a:t>un but sur penalty</a:t>
            </a:r>
            <a:endParaRPr lang="pl-PL" sz="2400" dirty="0">
              <a:solidFill>
                <a:srgbClr val="7030A0"/>
              </a:solidFill>
              <a:latin typeface="Broadway" panose="04040905080B02020502" pitchFamily="82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95537" y="4149080"/>
            <a:ext cx="7920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7030A0"/>
                </a:solidFill>
                <a:latin typeface="Broadway" panose="04040905080B02020502" pitchFamily="82" charset="0"/>
              </a:rPr>
              <a:t>Le </a:t>
            </a:r>
            <a:r>
              <a:rPr lang="pl-PL" sz="2400" dirty="0" smtClean="0">
                <a:solidFill>
                  <a:srgbClr val="7030A0"/>
                </a:solidFill>
                <a:latin typeface="Broadway" panose="04040905080B02020502" pitchFamily="82" charset="0"/>
              </a:rPr>
              <a:t>but </a:t>
            </a:r>
            <a:r>
              <a:rPr lang="pl-PL" sz="2400" dirty="0" err="1" smtClean="0">
                <a:solidFill>
                  <a:srgbClr val="7030A0"/>
                </a:solidFill>
                <a:latin typeface="Broadway" panose="04040905080B02020502" pitchFamily="82" charset="0"/>
              </a:rPr>
              <a:t>contre</a:t>
            </a:r>
            <a:r>
              <a:rPr lang="pl-PL" sz="2400" dirty="0" smtClean="0">
                <a:solidFill>
                  <a:srgbClr val="7030A0"/>
                </a:solidFill>
                <a:latin typeface="Broadway" panose="04040905080B02020502" pitchFamily="82" charset="0"/>
              </a:rPr>
              <a:t> </a:t>
            </a:r>
            <a:r>
              <a:rPr lang="pl-PL" sz="2400" dirty="0" err="1" smtClean="0">
                <a:solidFill>
                  <a:srgbClr val="7030A0"/>
                </a:solidFill>
                <a:latin typeface="Broadway" panose="04040905080B02020502" pitchFamily="82" charset="0"/>
              </a:rPr>
              <a:t>son</a:t>
            </a:r>
            <a:r>
              <a:rPr lang="pl-PL" sz="2400" dirty="0" smtClean="0">
                <a:solidFill>
                  <a:srgbClr val="7030A0"/>
                </a:solidFill>
                <a:latin typeface="Broadway" panose="04040905080B02020502" pitchFamily="82" charset="0"/>
              </a:rPr>
              <a:t> </a:t>
            </a:r>
            <a:r>
              <a:rPr lang="pl-PL" sz="2400" dirty="0" err="1" smtClean="0">
                <a:solidFill>
                  <a:srgbClr val="7030A0"/>
                </a:solidFill>
                <a:latin typeface="Broadway" panose="04040905080B02020502" pitchFamily="82" charset="0"/>
              </a:rPr>
              <a:t>camp</a:t>
            </a:r>
            <a:r>
              <a:rPr lang="fr-FR" sz="2400" dirty="0" smtClean="0">
                <a:solidFill>
                  <a:srgbClr val="7030A0"/>
                </a:solidFill>
                <a:latin typeface="Broadway" panose="04040905080B02020502" pitchFamily="82" charset="0"/>
              </a:rPr>
              <a:t>  ou autogoal</a:t>
            </a:r>
            <a:endParaRPr lang="pl-PL" sz="2400" dirty="0">
              <a:solidFill>
                <a:srgbClr val="7030A0"/>
              </a:solidFill>
              <a:latin typeface="Broadway" panose="04040905080B020205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GettyImages-8624967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20688"/>
            <a:ext cx="9144000" cy="558001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cxnSp>
        <p:nvCxnSpPr>
          <p:cNvPr id="4" name="Łącznik prosty ze strzałką 3"/>
          <p:cNvCxnSpPr/>
          <p:nvPr/>
        </p:nvCxnSpPr>
        <p:spPr>
          <a:xfrm flipV="1">
            <a:off x="827584" y="4725144"/>
            <a:ext cx="576064" cy="1512168"/>
          </a:xfrm>
          <a:prstGeom prst="straightConnector1">
            <a:avLst/>
          </a:prstGeom>
          <a:ln w="57150"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" name="Łącznik prosty ze strzałką 6"/>
          <p:cNvCxnSpPr/>
          <p:nvPr/>
        </p:nvCxnSpPr>
        <p:spPr>
          <a:xfrm flipV="1">
            <a:off x="827584" y="3645024"/>
            <a:ext cx="1656184" cy="2592288"/>
          </a:xfrm>
          <a:prstGeom prst="straightConnector1">
            <a:avLst/>
          </a:prstGeom>
          <a:ln w="57150"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" name="Łącznik prosty ze strzałką 9"/>
          <p:cNvCxnSpPr/>
          <p:nvPr/>
        </p:nvCxnSpPr>
        <p:spPr>
          <a:xfrm>
            <a:off x="2987824" y="620688"/>
            <a:ext cx="864096" cy="3528392"/>
          </a:xfrm>
          <a:prstGeom prst="straightConnector1">
            <a:avLst/>
          </a:prstGeom>
          <a:ln w="57150"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Łącznik prosty ze strzałką 14"/>
          <p:cNvCxnSpPr/>
          <p:nvPr/>
        </p:nvCxnSpPr>
        <p:spPr>
          <a:xfrm flipH="1">
            <a:off x="5652120" y="620688"/>
            <a:ext cx="648072" cy="3960440"/>
          </a:xfrm>
          <a:prstGeom prst="straightConnector1">
            <a:avLst/>
          </a:prstGeom>
          <a:ln w="57150"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Łącznik prosty ze strzałką 18"/>
          <p:cNvCxnSpPr/>
          <p:nvPr/>
        </p:nvCxnSpPr>
        <p:spPr>
          <a:xfrm flipV="1">
            <a:off x="8604448" y="5445224"/>
            <a:ext cx="0" cy="7920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y ze strzałką 23"/>
          <p:cNvCxnSpPr/>
          <p:nvPr/>
        </p:nvCxnSpPr>
        <p:spPr>
          <a:xfrm flipV="1">
            <a:off x="6012160" y="5661248"/>
            <a:ext cx="1008112" cy="648072"/>
          </a:xfrm>
          <a:prstGeom prst="straightConnector1">
            <a:avLst/>
          </a:prstGeom>
          <a:ln w="57150"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pole tekstowe 27"/>
          <p:cNvSpPr txBox="1"/>
          <p:nvPr/>
        </p:nvSpPr>
        <p:spPr>
          <a:xfrm>
            <a:off x="179512" y="6309320"/>
            <a:ext cx="2088232" cy="369332"/>
          </a:xfrm>
          <a:prstGeom prst="rect">
            <a:avLst/>
          </a:prstGeom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dirty="0" smtClean="0"/>
              <a:t>les </a:t>
            </a:r>
            <a:r>
              <a:rPr lang="pl-PL" dirty="0" err="1" smtClean="0"/>
              <a:t>gants</a:t>
            </a:r>
            <a:r>
              <a:rPr lang="fr-FR" dirty="0" smtClean="0"/>
              <a:t> de gardien</a:t>
            </a:r>
            <a:endParaRPr lang="pl-PL" dirty="0"/>
          </a:p>
        </p:txBody>
      </p:sp>
      <p:sp>
        <p:nvSpPr>
          <p:cNvPr id="31" name="pole tekstowe 30"/>
          <p:cNvSpPr txBox="1"/>
          <p:nvPr/>
        </p:nvSpPr>
        <p:spPr>
          <a:xfrm>
            <a:off x="4067944" y="6309320"/>
            <a:ext cx="1944216" cy="369332"/>
          </a:xfrm>
          <a:prstGeom prst="rect">
            <a:avLst/>
          </a:prstGeom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dirty="0" smtClean="0"/>
              <a:t>les </a:t>
            </a:r>
            <a:r>
              <a:rPr lang="pl-PL" dirty="0" err="1" smtClean="0"/>
              <a:t>chaussettes</a:t>
            </a:r>
            <a:endParaRPr lang="pl-PL" dirty="0"/>
          </a:p>
        </p:txBody>
      </p:sp>
      <p:sp>
        <p:nvSpPr>
          <p:cNvPr id="33" name="pole tekstowe 32"/>
          <p:cNvSpPr txBox="1"/>
          <p:nvPr/>
        </p:nvSpPr>
        <p:spPr>
          <a:xfrm>
            <a:off x="7092280" y="5934670"/>
            <a:ext cx="2051720" cy="646331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dirty="0" err="1" smtClean="0"/>
              <a:t>chaussures</a:t>
            </a:r>
            <a:r>
              <a:rPr lang="pl-PL" dirty="0" smtClean="0"/>
              <a:t> de </a:t>
            </a:r>
            <a:r>
              <a:rPr lang="pl-PL" dirty="0" err="1" smtClean="0"/>
              <a:t>foot</a:t>
            </a:r>
            <a:r>
              <a:rPr lang="pl-PL" dirty="0" smtClean="0"/>
              <a:t> / </a:t>
            </a:r>
            <a:r>
              <a:rPr lang="pl-PL" dirty="0" err="1" smtClean="0"/>
              <a:t>crampons</a:t>
            </a:r>
            <a:r>
              <a:rPr lang="pl-PL" dirty="0" smtClean="0"/>
              <a:t> de</a:t>
            </a:r>
            <a:r>
              <a:rPr lang="fr-FR" dirty="0" smtClean="0"/>
              <a:t> </a:t>
            </a:r>
            <a:r>
              <a:rPr lang="pl-PL" dirty="0" err="1" smtClean="0"/>
              <a:t>foot</a:t>
            </a:r>
            <a:endParaRPr lang="pl-PL" dirty="0"/>
          </a:p>
        </p:txBody>
      </p:sp>
      <p:sp>
        <p:nvSpPr>
          <p:cNvPr id="34" name="pole tekstowe 33"/>
          <p:cNvSpPr txBox="1"/>
          <p:nvPr/>
        </p:nvSpPr>
        <p:spPr>
          <a:xfrm>
            <a:off x="971600" y="188640"/>
            <a:ext cx="2160240" cy="646331"/>
          </a:xfrm>
          <a:prstGeom prst="rect">
            <a:avLst/>
          </a:prstGeom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dirty="0" err="1" smtClean="0"/>
              <a:t>Le</a:t>
            </a:r>
            <a:r>
              <a:rPr lang="pl-PL" dirty="0" smtClean="0"/>
              <a:t> </a:t>
            </a:r>
            <a:r>
              <a:rPr lang="pl-PL" dirty="0" err="1" smtClean="0"/>
              <a:t>maillot</a:t>
            </a:r>
            <a:r>
              <a:rPr lang="pl-PL" dirty="0" smtClean="0"/>
              <a:t> de </a:t>
            </a:r>
            <a:r>
              <a:rPr lang="pl-PL" dirty="0" err="1" smtClean="0"/>
              <a:t>gardien</a:t>
            </a:r>
            <a:r>
              <a:rPr lang="pl-PL" dirty="0" smtClean="0"/>
              <a:t> et </a:t>
            </a:r>
            <a:r>
              <a:rPr lang="pl-PL" dirty="0" err="1" smtClean="0"/>
              <a:t>le</a:t>
            </a:r>
            <a:r>
              <a:rPr lang="pl-PL" dirty="0" smtClean="0"/>
              <a:t> sous </a:t>
            </a:r>
            <a:r>
              <a:rPr lang="pl-PL" dirty="0" err="1" smtClean="0"/>
              <a:t>maillot</a:t>
            </a:r>
            <a:endParaRPr lang="pl-PL" dirty="0"/>
          </a:p>
        </p:txBody>
      </p:sp>
      <p:sp>
        <p:nvSpPr>
          <p:cNvPr id="35" name="pole tekstowe 34"/>
          <p:cNvSpPr txBox="1"/>
          <p:nvPr/>
        </p:nvSpPr>
        <p:spPr>
          <a:xfrm>
            <a:off x="6156176" y="188640"/>
            <a:ext cx="1944216" cy="369332"/>
          </a:xfrm>
          <a:prstGeom prst="rect">
            <a:avLst/>
          </a:prstGeom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dirty="0" err="1" smtClean="0"/>
              <a:t>le</a:t>
            </a:r>
            <a:r>
              <a:rPr lang="pl-PL" dirty="0" smtClean="0"/>
              <a:t> </a:t>
            </a:r>
            <a:r>
              <a:rPr lang="pl-PL" dirty="0" err="1" smtClean="0"/>
              <a:t>short</a:t>
            </a:r>
            <a:r>
              <a:rPr lang="pl-PL" dirty="0" smtClean="0"/>
              <a:t> de </a:t>
            </a:r>
            <a:r>
              <a:rPr lang="pl-PL" dirty="0" err="1" smtClean="0"/>
              <a:t>gardien</a:t>
            </a:r>
            <a:endParaRPr lang="pl-PL" dirty="0"/>
          </a:p>
        </p:txBody>
      </p:sp>
      <p:sp>
        <p:nvSpPr>
          <p:cNvPr id="45" name="pole tekstowe 44"/>
          <p:cNvSpPr txBox="1"/>
          <p:nvPr/>
        </p:nvSpPr>
        <p:spPr>
          <a:xfrm>
            <a:off x="3419872" y="1124744"/>
            <a:ext cx="2520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err="1" smtClean="0">
                <a:solidFill>
                  <a:schemeClr val="bg1">
                    <a:lumMod val="95000"/>
                  </a:schemeClr>
                </a:solidFill>
                <a:latin typeface="Broadway" pitchFamily="82" charset="0"/>
              </a:rPr>
              <a:t>Gardien</a:t>
            </a:r>
            <a:r>
              <a:rPr lang="pl-PL" sz="3600" dirty="0" smtClean="0">
                <a:solidFill>
                  <a:schemeClr val="bg1">
                    <a:lumMod val="95000"/>
                  </a:schemeClr>
                </a:solidFill>
                <a:latin typeface="Broadway" pitchFamily="82" charset="0"/>
              </a:rPr>
              <a:t> de but</a:t>
            </a:r>
          </a:p>
          <a:p>
            <a:endParaRPr lang="pl-PL" dirty="0"/>
          </a:p>
        </p:txBody>
      </p:sp>
      <p:pic>
        <p:nvPicPr>
          <p:cNvPr id="46" name="Obraz 45" descr="tenor (1)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8224" y="2276872"/>
            <a:ext cx="2095500" cy="16668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27584" y="1412776"/>
            <a:ext cx="679442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3200" b="1" dirty="0" smtClean="0">
                <a:solidFill>
                  <a:srgbClr val="FF0000"/>
                </a:solidFill>
                <a:latin typeface="Broadway" pitchFamily="82" charset="0"/>
              </a:rPr>
              <a:t>« Quelle passoire ce gardien ! » </a:t>
            </a:r>
            <a:endParaRPr lang="pl-PL" sz="3200" dirty="0" smtClean="0">
              <a:solidFill>
                <a:srgbClr val="FF0000"/>
              </a:solidFill>
              <a:latin typeface="Broadway" pitchFamily="82" charset="0"/>
            </a:endParaRPr>
          </a:p>
          <a:p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847647" y="3068960"/>
            <a:ext cx="7325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FF0000"/>
                </a:solidFill>
                <a:latin typeface="Broadway" pitchFamily="82" charset="0"/>
              </a:rPr>
              <a:t>« Le gardien a fait une boulette » </a:t>
            </a:r>
            <a:endParaRPr lang="pl-PL" sz="3200" dirty="0">
              <a:solidFill>
                <a:srgbClr val="FF0000"/>
              </a:solidFill>
              <a:latin typeface="Broadway" pitchFamily="82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538567" y="4797152"/>
            <a:ext cx="7658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FF0000"/>
                </a:solidFill>
                <a:latin typeface="Broadway" pitchFamily="82" charset="0"/>
              </a:rPr>
              <a:t>« L'attaquant a fusillé le gardien » </a:t>
            </a:r>
            <a:endParaRPr lang="pl-PL" sz="3200" dirty="0">
              <a:solidFill>
                <a:srgbClr val="FF0000"/>
              </a:solidFill>
              <a:latin typeface="Broadway" pitchFamily="82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475656" y="764704"/>
            <a:ext cx="515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3" name="pole tekstowe 2"/>
          <p:cNvSpPr txBox="1"/>
          <p:nvPr/>
        </p:nvSpPr>
        <p:spPr>
          <a:xfrm>
            <a:off x="0" y="205943"/>
            <a:ext cx="9118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sz="2800" dirty="0">
                <a:latin typeface="Broadway" panose="04040905080B02020502" pitchFamily="82" charset="0"/>
              </a:rPr>
              <a:t>le gardien de but, appelé aussi goal ou </a:t>
            </a:r>
            <a:r>
              <a:rPr lang="fr-FR" sz="2800" dirty="0" smtClean="0">
                <a:latin typeface="Broadway" panose="04040905080B02020502" pitchFamily="82" charset="0"/>
              </a:rPr>
              <a:t>portier</a:t>
            </a:r>
            <a:endParaRPr lang="pl-PL" sz="2800" dirty="0">
              <a:latin typeface="Broadway" panose="04040905080B020205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018-07-01T110637Z_1343203100_RC15AD401BE0_RTRMADP_3_SOCCER-WORLDCUP-FRA-ARG.jpg"/>
          <p:cNvPicPr>
            <a:picLocks noChangeAspect="1"/>
          </p:cNvPicPr>
          <p:nvPr/>
        </p:nvPicPr>
        <p:blipFill>
          <a:blip r:embed="rId3" cstate="print"/>
          <a:srcRect l="18750" r="20833"/>
          <a:stretch>
            <a:fillRect/>
          </a:stretch>
        </p:blipFill>
        <p:spPr>
          <a:xfrm>
            <a:off x="4644008" y="764704"/>
            <a:ext cx="4139952" cy="456481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Obraz 2" descr="hqjlwiivpvtgmqsivk4b.jpg"/>
          <p:cNvPicPr>
            <a:picLocks noChangeAspect="1"/>
          </p:cNvPicPr>
          <p:nvPr/>
        </p:nvPicPr>
        <p:blipFill>
          <a:blip r:embed="rId4" cstate="print"/>
          <a:srcRect l="41338" r="24800"/>
          <a:stretch>
            <a:fillRect/>
          </a:stretch>
        </p:blipFill>
        <p:spPr>
          <a:xfrm>
            <a:off x="179512" y="188640"/>
            <a:ext cx="3096344" cy="6297283"/>
          </a:xfrm>
          <a:prstGeom prst="rect">
            <a:avLst/>
          </a:prstGeom>
          <a:effectLst>
            <a:softEdge rad="127000"/>
          </a:effectLst>
        </p:spPr>
      </p:pic>
      <p:cxnSp>
        <p:nvCxnSpPr>
          <p:cNvPr id="7" name="Łącznik prosty ze strzałką 6"/>
          <p:cNvCxnSpPr/>
          <p:nvPr/>
        </p:nvCxnSpPr>
        <p:spPr>
          <a:xfrm flipH="1">
            <a:off x="2339752" y="836712"/>
            <a:ext cx="1512168" cy="13681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Łącznik prosty ze strzałką 7"/>
          <p:cNvCxnSpPr/>
          <p:nvPr/>
        </p:nvCxnSpPr>
        <p:spPr>
          <a:xfrm>
            <a:off x="4211960" y="836712"/>
            <a:ext cx="1944216" cy="12241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Łącznik prosty ze strzałką 11"/>
          <p:cNvCxnSpPr/>
          <p:nvPr/>
        </p:nvCxnSpPr>
        <p:spPr>
          <a:xfrm flipH="1">
            <a:off x="2123728" y="3140968"/>
            <a:ext cx="1152128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Łącznik prosty ze strzałką 13"/>
          <p:cNvCxnSpPr/>
          <p:nvPr/>
        </p:nvCxnSpPr>
        <p:spPr>
          <a:xfrm>
            <a:off x="4644008" y="3068960"/>
            <a:ext cx="2016224" cy="720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Łącznik prosty ze strzałką 19"/>
          <p:cNvCxnSpPr/>
          <p:nvPr/>
        </p:nvCxnSpPr>
        <p:spPr>
          <a:xfrm flipH="1">
            <a:off x="2627784" y="4509120"/>
            <a:ext cx="648072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Łącznik prosty ze strzałką 23"/>
          <p:cNvCxnSpPr/>
          <p:nvPr/>
        </p:nvCxnSpPr>
        <p:spPr>
          <a:xfrm flipV="1">
            <a:off x="4860032" y="4149080"/>
            <a:ext cx="1800200" cy="2160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Łącznik prosty ze strzałką 31"/>
          <p:cNvCxnSpPr/>
          <p:nvPr/>
        </p:nvCxnSpPr>
        <p:spPr>
          <a:xfrm flipH="1">
            <a:off x="2843808" y="5661248"/>
            <a:ext cx="936104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Łącznik prosty ze strzałką 34"/>
          <p:cNvCxnSpPr/>
          <p:nvPr/>
        </p:nvCxnSpPr>
        <p:spPr>
          <a:xfrm flipV="1">
            <a:off x="5508104" y="4797152"/>
            <a:ext cx="360040" cy="8640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pole tekstowe 37"/>
          <p:cNvSpPr txBox="1"/>
          <p:nvPr/>
        </p:nvSpPr>
        <p:spPr>
          <a:xfrm>
            <a:off x="3635896" y="4518899"/>
            <a:ext cx="1872208" cy="255454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b="1" dirty="0" err="1" smtClean="0"/>
              <a:t>chaussures</a:t>
            </a:r>
            <a:r>
              <a:rPr lang="pl-PL" b="1" dirty="0" smtClean="0"/>
              <a:t> de </a:t>
            </a:r>
            <a:r>
              <a:rPr lang="pl-PL" b="1" dirty="0" err="1" smtClean="0"/>
              <a:t>foot</a:t>
            </a:r>
            <a:r>
              <a:rPr lang="fr-FR" b="1" dirty="0" smtClean="0"/>
              <a:t>/ les crampons </a:t>
            </a:r>
          </a:p>
          <a:p>
            <a:endParaRPr lang="fr-FR" sz="1400" b="1" dirty="0" smtClean="0"/>
          </a:p>
          <a:p>
            <a:r>
              <a:rPr lang="fr-FR" sz="1400" b="1" dirty="0" smtClean="0"/>
              <a:t>permettent de garder ses appuis sur le terrain et d'éviter de sérieuses blessures</a:t>
            </a:r>
          </a:p>
          <a:p>
            <a:endParaRPr lang="pl-PL" b="1" dirty="0" smtClean="0"/>
          </a:p>
          <a:p>
            <a:endParaRPr lang="pl-PL" dirty="0"/>
          </a:p>
        </p:txBody>
      </p:sp>
      <p:sp>
        <p:nvSpPr>
          <p:cNvPr id="40" name="pole tekstowe 39"/>
          <p:cNvSpPr txBox="1"/>
          <p:nvPr/>
        </p:nvSpPr>
        <p:spPr>
          <a:xfrm>
            <a:off x="3203848" y="4077072"/>
            <a:ext cx="1944216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l-PL" dirty="0" smtClean="0"/>
              <a:t>les </a:t>
            </a:r>
            <a:r>
              <a:rPr lang="pl-PL" dirty="0" err="1" smtClean="0"/>
              <a:t>protège-tibias</a:t>
            </a:r>
            <a:endParaRPr lang="pl-PL" dirty="0"/>
          </a:p>
        </p:txBody>
      </p:sp>
      <p:sp>
        <p:nvSpPr>
          <p:cNvPr id="41" name="pole tekstowe 40"/>
          <p:cNvSpPr txBox="1"/>
          <p:nvPr/>
        </p:nvSpPr>
        <p:spPr>
          <a:xfrm>
            <a:off x="3131840" y="2852936"/>
            <a:ext cx="1944216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/>
              <a:t>le </a:t>
            </a:r>
            <a:r>
              <a:rPr lang="pl-PL" b="1" dirty="0" err="1" smtClean="0"/>
              <a:t>short</a:t>
            </a:r>
            <a:r>
              <a:rPr lang="pl-PL" b="1" dirty="0" smtClean="0"/>
              <a:t> de </a:t>
            </a:r>
            <a:r>
              <a:rPr lang="pl-PL" b="1" dirty="0" err="1" smtClean="0"/>
              <a:t>foot</a:t>
            </a:r>
            <a:endParaRPr lang="pl-PL" b="1" dirty="0"/>
          </a:p>
        </p:txBody>
      </p:sp>
      <p:sp>
        <p:nvSpPr>
          <p:cNvPr id="42" name="pole tekstowe 41"/>
          <p:cNvSpPr txBox="1"/>
          <p:nvPr/>
        </p:nvSpPr>
        <p:spPr>
          <a:xfrm>
            <a:off x="3419872" y="620688"/>
            <a:ext cx="1944216" cy="120032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err="1" smtClean="0"/>
              <a:t>l</a:t>
            </a:r>
            <a:r>
              <a:rPr lang="pl-PL" dirty="0" smtClean="0"/>
              <a:t>e </a:t>
            </a:r>
            <a:r>
              <a:rPr lang="pl-PL" dirty="0" err="1" smtClean="0"/>
              <a:t>maillot</a:t>
            </a:r>
            <a:r>
              <a:rPr lang="pl-PL" dirty="0" smtClean="0"/>
              <a:t> de football</a:t>
            </a:r>
            <a:r>
              <a:rPr lang="fr-FR" dirty="0" smtClean="0"/>
              <a:t> avec </a:t>
            </a:r>
            <a:r>
              <a:rPr lang="pl-PL" dirty="0" err="1" smtClean="0"/>
              <a:t>le</a:t>
            </a:r>
            <a:r>
              <a:rPr lang="pl-PL" dirty="0" smtClean="0"/>
              <a:t> </a:t>
            </a:r>
            <a:r>
              <a:rPr lang="pl-PL" dirty="0" err="1" smtClean="0"/>
              <a:t>numéro</a:t>
            </a:r>
            <a:r>
              <a:rPr lang="pl-PL" dirty="0" smtClean="0"/>
              <a:t> </a:t>
            </a:r>
            <a:r>
              <a:rPr lang="pl-PL" dirty="0" err="1" smtClean="0"/>
              <a:t>du</a:t>
            </a:r>
            <a:r>
              <a:rPr lang="pl-PL" dirty="0" smtClean="0"/>
              <a:t> </a:t>
            </a:r>
            <a:r>
              <a:rPr lang="pl-PL" dirty="0" err="1" smtClean="0"/>
              <a:t>joueur</a:t>
            </a:r>
            <a:r>
              <a:rPr lang="fr-FR" dirty="0" smtClean="0"/>
              <a:t> et l</a:t>
            </a:r>
            <a:r>
              <a:rPr lang="pl-PL" dirty="0" smtClean="0"/>
              <a:t>e logo </a:t>
            </a:r>
            <a:r>
              <a:rPr lang="pl-PL" dirty="0" err="1" smtClean="0"/>
              <a:t>du</a:t>
            </a:r>
            <a:r>
              <a:rPr lang="pl-PL" dirty="0" smtClean="0"/>
              <a:t> </a:t>
            </a:r>
            <a:r>
              <a:rPr lang="pl-PL" dirty="0" err="1" smtClean="0"/>
              <a:t>club</a:t>
            </a:r>
            <a:endParaRPr lang="pl-PL" dirty="0"/>
          </a:p>
        </p:txBody>
      </p:sp>
      <p:sp>
        <p:nvSpPr>
          <p:cNvPr id="50" name="pole tekstowe 49"/>
          <p:cNvSpPr txBox="1"/>
          <p:nvPr/>
        </p:nvSpPr>
        <p:spPr>
          <a:xfrm>
            <a:off x="5940152" y="116632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err="1" smtClean="0">
                <a:latin typeface="Broadway" pitchFamily="82" charset="0"/>
              </a:rPr>
              <a:t>Footballeur</a:t>
            </a:r>
            <a:endParaRPr lang="pl-PL" sz="3200" dirty="0">
              <a:latin typeface="Broadway" pitchFamily="82" charset="0"/>
            </a:endParaRPr>
          </a:p>
        </p:txBody>
      </p:sp>
      <p:pic>
        <p:nvPicPr>
          <p:cNvPr id="51" name="Obraz 50" descr="mbappe.gif"/>
          <p:cNvPicPr>
            <a:picLocks noChangeAspect="1"/>
          </p:cNvPicPr>
          <p:nvPr/>
        </p:nvPicPr>
        <p:blipFill>
          <a:blip r:embed="rId5" cstate="print">
            <a:lum bright="12000" contrast="21000"/>
          </a:blip>
          <a:stretch>
            <a:fillRect/>
          </a:stretch>
        </p:blipFill>
        <p:spPr>
          <a:xfrm>
            <a:off x="6012160" y="5229200"/>
            <a:ext cx="2911903" cy="14862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827584" y="1412776"/>
            <a:ext cx="6759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dirty="0" smtClean="0"/>
              <a:t>Sur les surfaces boueuses, grasses ou humides, </a:t>
            </a:r>
            <a:r>
              <a:rPr lang="fr-FR" dirty="0" smtClean="0">
                <a:solidFill>
                  <a:srgbClr val="FF0000"/>
                </a:solidFill>
              </a:rPr>
              <a:t>les crampons  </a:t>
            </a:r>
            <a:r>
              <a:rPr lang="fr-FR" dirty="0" smtClean="0"/>
              <a:t>offrent </a:t>
            </a:r>
          </a:p>
          <a:p>
            <a:r>
              <a:rPr lang="fr-FR" dirty="0" smtClean="0"/>
              <a:t>  une meilleure stabilité et de meilleurs appuis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899592" y="476672"/>
            <a:ext cx="67242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dirty="0" smtClean="0"/>
              <a:t>La semelle est composée de crampons </a:t>
            </a:r>
            <a:r>
              <a:rPr lang="fr-FR" b="1" dirty="0" smtClean="0"/>
              <a:t>moulés</a:t>
            </a:r>
            <a:r>
              <a:rPr lang="fr-FR" dirty="0" smtClean="0"/>
              <a:t> </a:t>
            </a:r>
            <a:r>
              <a:rPr lang="fr-FR" b="1" dirty="0" smtClean="0"/>
              <a:t>non</a:t>
            </a:r>
            <a:r>
              <a:rPr lang="fr-FR" dirty="0" smtClean="0"/>
              <a:t> </a:t>
            </a:r>
            <a:r>
              <a:rPr lang="fr-FR" b="1" dirty="0" smtClean="0"/>
              <a:t>interchangeables</a:t>
            </a:r>
          </a:p>
          <a:p>
            <a:r>
              <a:rPr lang="fr-FR" dirty="0" smtClean="0"/>
              <a:t> Ils sont adaptés pour jouer sur surface sèche mais aussi on peut</a:t>
            </a:r>
          </a:p>
          <a:p>
            <a:r>
              <a:rPr lang="fr-FR" dirty="0" smtClean="0"/>
              <a:t> les utiliser sur surface mouillée.</a:t>
            </a:r>
            <a:endParaRPr lang="pl-PL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827584" y="2276872"/>
            <a:ext cx="7162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dirty="0" smtClean="0">
                <a:solidFill>
                  <a:srgbClr val="FF0000"/>
                </a:solidFill>
              </a:rPr>
              <a:t>les protège-tibias </a:t>
            </a:r>
            <a:r>
              <a:rPr lang="fr-FR" dirty="0" smtClean="0"/>
              <a:t>intégrés à un manchon, à la fois légers,souples, flexibles</a:t>
            </a:r>
          </a:p>
          <a:p>
            <a:r>
              <a:rPr lang="fr-FR" dirty="0" smtClean="0"/>
              <a:t> et 100% résistants aux impacts 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835696" y="3041571"/>
            <a:ext cx="2707344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chemeClr val="accent6">
                    <a:lumMod val="50000"/>
                  </a:schemeClr>
                </a:solidFill>
              </a:rPr>
              <a:t>moulé                        moulée</a:t>
            </a:r>
            <a:r>
              <a:rPr lang="fr-FR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r>
              <a:rPr lang="fr-FR" sz="1600" b="1" dirty="0" smtClean="0">
                <a:solidFill>
                  <a:schemeClr val="accent6">
                    <a:lumMod val="50000"/>
                  </a:schemeClr>
                </a:solidFill>
              </a:rPr>
              <a:t>composé                   composée</a:t>
            </a:r>
          </a:p>
          <a:p>
            <a:r>
              <a:rPr lang="fr-FR" sz="1600" b="1" dirty="0" smtClean="0">
                <a:solidFill>
                  <a:schemeClr val="accent6">
                    <a:lumMod val="50000"/>
                  </a:schemeClr>
                </a:solidFill>
              </a:rPr>
              <a:t>adapté                      adaptée</a:t>
            </a:r>
          </a:p>
          <a:p>
            <a:r>
              <a:rPr lang="fr-FR" sz="1600" b="1" dirty="0" smtClean="0">
                <a:solidFill>
                  <a:schemeClr val="accent6">
                    <a:lumMod val="50000"/>
                  </a:schemeClr>
                </a:solidFill>
              </a:rPr>
              <a:t>mouillé                     mouillée </a:t>
            </a:r>
          </a:p>
          <a:p>
            <a:r>
              <a:rPr lang="fr-FR" sz="1600" b="1" dirty="0" smtClean="0">
                <a:solidFill>
                  <a:schemeClr val="accent6">
                    <a:lumMod val="50000"/>
                  </a:schemeClr>
                </a:solidFill>
              </a:rPr>
              <a:t>intégré                      intégrée</a:t>
            </a:r>
          </a:p>
          <a:p>
            <a:r>
              <a:rPr lang="fr-FR" sz="1600" b="1" dirty="0" smtClean="0">
                <a:solidFill>
                  <a:schemeClr val="accent6">
                    <a:lumMod val="50000"/>
                  </a:schemeClr>
                </a:solidFill>
              </a:rPr>
              <a:t>meilleur                   meilleure</a:t>
            </a:r>
          </a:p>
          <a:p>
            <a:r>
              <a:rPr lang="fr-FR" sz="1600" b="1" dirty="0" smtClean="0">
                <a:solidFill>
                  <a:srgbClr val="002060"/>
                </a:solidFill>
              </a:rPr>
              <a:t>sec                             sèche</a:t>
            </a:r>
          </a:p>
          <a:p>
            <a:r>
              <a:rPr lang="fr-FR" sz="1600" b="1" dirty="0" smtClean="0">
                <a:solidFill>
                  <a:srgbClr val="002060"/>
                </a:solidFill>
              </a:rPr>
              <a:t>gras                           grasse</a:t>
            </a:r>
          </a:p>
          <a:p>
            <a:r>
              <a:rPr lang="fr-FR" sz="1600" b="1" dirty="0" smtClean="0">
                <a:solidFill>
                  <a:srgbClr val="002060"/>
                </a:solidFill>
              </a:rPr>
              <a:t>léger                         légère</a:t>
            </a:r>
          </a:p>
          <a:p>
            <a:r>
              <a:rPr lang="fr-FR" sz="1600" b="1" dirty="0" smtClean="0">
                <a:solidFill>
                  <a:srgbClr val="002060"/>
                </a:solidFill>
              </a:rPr>
              <a:t>résistant                  résistante</a:t>
            </a:r>
          </a:p>
          <a:p>
            <a:r>
              <a:rPr lang="fr-FR" sz="1600" b="1" dirty="0" smtClean="0">
                <a:solidFill>
                  <a:srgbClr val="002060"/>
                </a:solidFill>
              </a:rPr>
              <a:t>boueux                    boueuse</a:t>
            </a:r>
          </a:p>
          <a:p>
            <a:r>
              <a:rPr lang="fr-FR" sz="1600" b="1" dirty="0" smtClean="0">
                <a:solidFill>
                  <a:srgbClr val="7030A0"/>
                </a:solidFill>
              </a:rPr>
              <a:t>souple                      souple</a:t>
            </a:r>
          </a:p>
          <a:p>
            <a:r>
              <a:rPr lang="fr-FR" sz="1600" b="1" dirty="0" smtClean="0">
                <a:solidFill>
                  <a:srgbClr val="7030A0"/>
                </a:solidFill>
              </a:rPr>
              <a:t>humide                    humide</a:t>
            </a:r>
          </a:p>
          <a:p>
            <a:r>
              <a:rPr lang="fr-FR" sz="1600" b="1" dirty="0" smtClean="0">
                <a:solidFill>
                  <a:srgbClr val="7030A0"/>
                </a:solidFill>
              </a:rPr>
              <a:t>flexible                     flexible</a:t>
            </a:r>
          </a:p>
          <a:p>
            <a:r>
              <a:rPr lang="fr-FR" sz="1600" b="1" dirty="0" smtClean="0">
                <a:solidFill>
                  <a:srgbClr val="7030A0"/>
                </a:solidFill>
              </a:rPr>
              <a:t>(non)</a:t>
            </a:r>
            <a:r>
              <a:rPr lang="fr-FR" sz="1600" dirty="0" smtClean="0">
                <a:solidFill>
                  <a:srgbClr val="7030A0"/>
                </a:solidFill>
              </a:rPr>
              <a:t> </a:t>
            </a:r>
            <a:r>
              <a:rPr lang="fr-FR" sz="1600" b="1" dirty="0" smtClean="0">
                <a:solidFill>
                  <a:srgbClr val="7030A0"/>
                </a:solidFill>
              </a:rPr>
              <a:t>interchangeable</a:t>
            </a:r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 t="3298" r="45690" b="1691"/>
          <a:stretch>
            <a:fillRect/>
          </a:stretch>
        </p:blipFill>
        <p:spPr bwMode="auto">
          <a:xfrm>
            <a:off x="179512" y="116632"/>
            <a:ext cx="2952328" cy="655272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8" name="Picture 4" descr="Znalezione obrazy dla zapytania sÄdzia mundial 2018"/>
          <p:cNvPicPr>
            <a:picLocks noChangeAspect="1" noChangeArrowheads="1"/>
          </p:cNvPicPr>
          <p:nvPr/>
        </p:nvPicPr>
        <p:blipFill>
          <a:blip r:embed="rId3" cstate="print"/>
          <a:srcRect l="30240" r="23141"/>
          <a:stretch>
            <a:fillRect/>
          </a:stretch>
        </p:blipFill>
        <p:spPr bwMode="auto">
          <a:xfrm>
            <a:off x="4572000" y="908720"/>
            <a:ext cx="4168913" cy="4918349"/>
          </a:xfrm>
          <a:prstGeom prst="rect">
            <a:avLst/>
          </a:prstGeom>
          <a:noFill/>
          <a:effectLst>
            <a:softEdge rad="127000"/>
          </a:effectLst>
        </p:spPr>
      </p:pic>
      <p:cxnSp>
        <p:nvCxnSpPr>
          <p:cNvPr id="5" name="Łącznik prosty ze strzałką 4"/>
          <p:cNvCxnSpPr/>
          <p:nvPr/>
        </p:nvCxnSpPr>
        <p:spPr>
          <a:xfrm flipH="1">
            <a:off x="1763688" y="548680"/>
            <a:ext cx="1656184" cy="1440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Łącznik prosty ze strzałką 7"/>
          <p:cNvCxnSpPr/>
          <p:nvPr/>
        </p:nvCxnSpPr>
        <p:spPr>
          <a:xfrm>
            <a:off x="4572000" y="548680"/>
            <a:ext cx="504056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Łącznik prosty ze strzałką 10"/>
          <p:cNvCxnSpPr/>
          <p:nvPr/>
        </p:nvCxnSpPr>
        <p:spPr>
          <a:xfrm flipH="1">
            <a:off x="1475656" y="2492896"/>
            <a:ext cx="1584176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Łącznik prosty ze strzałką 12"/>
          <p:cNvCxnSpPr/>
          <p:nvPr/>
        </p:nvCxnSpPr>
        <p:spPr>
          <a:xfrm>
            <a:off x="4499992" y="2492896"/>
            <a:ext cx="2376264" cy="151216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Łącznik prosty ze strzałką 15"/>
          <p:cNvCxnSpPr/>
          <p:nvPr/>
        </p:nvCxnSpPr>
        <p:spPr>
          <a:xfrm flipH="1">
            <a:off x="1763688" y="4077072"/>
            <a:ext cx="1584176" cy="1440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8" name="Łącznik prosty ze strzałką 17"/>
          <p:cNvCxnSpPr/>
          <p:nvPr/>
        </p:nvCxnSpPr>
        <p:spPr>
          <a:xfrm flipH="1">
            <a:off x="1619672" y="5373216"/>
            <a:ext cx="1656184" cy="720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Łącznik prosty ze strzałką 19"/>
          <p:cNvCxnSpPr/>
          <p:nvPr/>
        </p:nvCxnSpPr>
        <p:spPr>
          <a:xfrm flipV="1">
            <a:off x="4860032" y="3284984"/>
            <a:ext cx="1944216" cy="30243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pole tekstowe 23"/>
          <p:cNvSpPr txBox="1"/>
          <p:nvPr/>
        </p:nvSpPr>
        <p:spPr>
          <a:xfrm>
            <a:off x="2915816" y="260648"/>
            <a:ext cx="1728192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dirty="0" err="1" smtClean="0"/>
              <a:t>le</a:t>
            </a:r>
            <a:r>
              <a:rPr lang="pl-PL" dirty="0" smtClean="0"/>
              <a:t> </a:t>
            </a:r>
            <a:r>
              <a:rPr lang="pl-PL" dirty="0" err="1" smtClean="0"/>
              <a:t>carton</a:t>
            </a:r>
            <a:r>
              <a:rPr lang="pl-PL" dirty="0" smtClean="0"/>
              <a:t> </a:t>
            </a:r>
            <a:r>
              <a:rPr lang="pl-PL" dirty="0" err="1" smtClean="0"/>
              <a:t>rouge</a:t>
            </a:r>
            <a:r>
              <a:rPr lang="pl-PL" dirty="0" smtClean="0"/>
              <a:t>/ </a:t>
            </a:r>
            <a:r>
              <a:rPr lang="pl-PL" dirty="0" err="1" smtClean="0"/>
              <a:t>jaune</a:t>
            </a:r>
            <a:r>
              <a:rPr lang="pl-PL" dirty="0" smtClean="0"/>
              <a:t>; </a:t>
            </a:r>
            <a:r>
              <a:rPr lang="pl-PL" dirty="0" err="1" smtClean="0"/>
              <a:t>le</a:t>
            </a:r>
            <a:r>
              <a:rPr lang="pl-PL" dirty="0" smtClean="0"/>
              <a:t> </a:t>
            </a:r>
            <a:r>
              <a:rPr lang="pl-PL" dirty="0" err="1" smtClean="0"/>
              <a:t>sifflet</a:t>
            </a:r>
            <a:endParaRPr lang="pl-PL" dirty="0"/>
          </a:p>
        </p:txBody>
      </p:sp>
      <p:sp>
        <p:nvSpPr>
          <p:cNvPr id="25" name="pole tekstowe 24"/>
          <p:cNvSpPr txBox="1"/>
          <p:nvPr/>
        </p:nvSpPr>
        <p:spPr>
          <a:xfrm>
            <a:off x="2843808" y="1484784"/>
            <a:ext cx="1728192" cy="20313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un maillot (plusieurs coloris possibles : noir, jaune, rouge, bleu, vert, violet..</a:t>
            </a:r>
            <a:endParaRPr lang="pl-PL" dirty="0"/>
          </a:p>
        </p:txBody>
      </p:sp>
      <p:sp>
        <p:nvSpPr>
          <p:cNvPr id="26" name="pole tekstowe 25"/>
          <p:cNvSpPr txBox="1"/>
          <p:nvPr/>
        </p:nvSpPr>
        <p:spPr>
          <a:xfrm>
            <a:off x="3491880" y="3429000"/>
            <a:ext cx="1728192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un short (en général de couleur noire)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27" name="pole tekstowe 26"/>
          <p:cNvSpPr txBox="1"/>
          <p:nvPr/>
        </p:nvSpPr>
        <p:spPr>
          <a:xfrm>
            <a:off x="3275856" y="4653136"/>
            <a:ext cx="1728192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une paire de chaussettes (en général de couleur noire)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28" name="pole tekstowe 27"/>
          <p:cNvSpPr txBox="1"/>
          <p:nvPr/>
        </p:nvSpPr>
        <p:spPr>
          <a:xfrm>
            <a:off x="3995936" y="6309320"/>
            <a:ext cx="172819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des oreillettes </a:t>
            </a:r>
            <a:endParaRPr lang="pl-PL" dirty="0"/>
          </a:p>
        </p:txBody>
      </p:sp>
      <p:sp>
        <p:nvSpPr>
          <p:cNvPr id="29" name="pole tekstowe 28"/>
          <p:cNvSpPr txBox="1"/>
          <p:nvPr/>
        </p:nvSpPr>
        <p:spPr>
          <a:xfrm>
            <a:off x="5364088" y="188640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err="1" smtClean="0">
                <a:latin typeface="Broadway" pitchFamily="82" charset="0"/>
              </a:rPr>
              <a:t>Arbitre</a:t>
            </a:r>
            <a:r>
              <a:rPr lang="fr-FR" sz="3200" dirty="0" smtClean="0">
                <a:latin typeface="Broadway" pitchFamily="82" charset="0"/>
              </a:rPr>
              <a:t> central</a:t>
            </a:r>
            <a:endParaRPr lang="pl-PL" sz="3200" dirty="0">
              <a:latin typeface="Broadway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23656</TotalTime>
  <Words>497</Words>
  <Application>Microsoft Office PowerPoint</Application>
  <PresentationFormat>Pokaz na ekranie (4:3)</PresentationFormat>
  <Paragraphs>82</Paragraphs>
  <Slides>10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4" baseType="lpstr">
      <vt:lpstr>Arial</vt:lpstr>
      <vt:lpstr>Broadway</vt:lpstr>
      <vt:lpstr>Calibri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Magda</dc:creator>
  <cp:lastModifiedBy>Użytkownik systemu Windows</cp:lastModifiedBy>
  <cp:revision>463</cp:revision>
  <dcterms:created xsi:type="dcterms:W3CDTF">2018-07-20T20:58:52Z</dcterms:created>
  <dcterms:modified xsi:type="dcterms:W3CDTF">2018-12-03T18:11:36Z</dcterms:modified>
</cp:coreProperties>
</file>